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303" r:id="rId3"/>
    <p:sldId id="304" r:id="rId4"/>
    <p:sldId id="305" r:id="rId5"/>
    <p:sldId id="306" r:id="rId6"/>
    <p:sldId id="307" r:id="rId7"/>
    <p:sldId id="308" r:id="rId8"/>
    <p:sldId id="310" r:id="rId9"/>
    <p:sldId id="311" r:id="rId10"/>
    <p:sldId id="312" r:id="rId11"/>
    <p:sldId id="313" r:id="rId12"/>
    <p:sldId id="314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D671B0-B080-4534-B747-E4E3CC58F8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0EC169-3BBD-474F-8997-C2471F3AB997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C3E9D8-D72D-494F-9C15-BFC0353FBA24}" type="slidenum">
              <a:rPr lang="en-US"/>
              <a:pPr/>
              <a:t>11</a:t>
            </a:fld>
            <a:endParaRPr lang="en-US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C3E9D8-D72D-494F-9C15-BFC0353FBA24}" type="slidenum">
              <a:rPr lang="en-US"/>
              <a:pPr/>
              <a:t>12</a:t>
            </a:fld>
            <a:endParaRPr lang="en-US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10736D0-4E33-4EED-8F0B-833FD270AFA3}" type="slidenum">
              <a:rPr lang="en-US"/>
              <a:pPr/>
              <a:t>13</a:t>
            </a:fld>
            <a:endParaRPr lang="en-US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851DD4-795E-452C-859F-872786C5D76B}" type="slidenum">
              <a:rPr lang="en-US"/>
              <a:pPr/>
              <a:t>14</a:t>
            </a:fld>
            <a:endParaRPr lang="en-US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12E30B-740E-424B-9F5D-FA3951406F20}" type="slidenum">
              <a:rPr lang="en-US"/>
              <a:pPr/>
              <a:t>15</a:t>
            </a:fld>
            <a:endParaRPr lang="en-US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12E30B-740E-424B-9F5D-FA3951406F20}" type="slidenum">
              <a:rPr lang="en-US"/>
              <a:pPr/>
              <a:t>16</a:t>
            </a:fld>
            <a:endParaRPr lang="en-US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E6B32B2-4749-4880-A1BF-3900CD437902}" type="slidenum">
              <a:rPr lang="en-US"/>
              <a:pPr/>
              <a:t>17</a:t>
            </a:fld>
            <a:endParaRPr lang="en-US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411338-E649-450D-8D1D-C0F38B5AE02D}" type="slidenum">
              <a:rPr lang="en-US"/>
              <a:pPr/>
              <a:t>18</a:t>
            </a:fld>
            <a:endParaRPr lang="en-US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507CD7-3905-44F2-BC4C-2FA8DD808313}" type="slidenum">
              <a:rPr lang="en-US"/>
              <a:pPr/>
              <a:t>19</a:t>
            </a:fld>
            <a:endParaRPr lang="en-US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1FF456-9756-4E2D-8ECD-A51CEA86B6B1}" type="slidenum">
              <a:rPr lang="en-US"/>
              <a:pPr/>
              <a:t>20</a:t>
            </a:fld>
            <a:endParaRPr lang="en-US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42CF1F-DA82-4DDD-A255-9655F89731EB}" type="slidenum">
              <a:rPr lang="en-US"/>
              <a:pPr/>
              <a:t>2</a:t>
            </a:fld>
            <a:endParaRPr lang="en-US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43E7CA-8184-4F3F-9B30-3B7E8E85F489}" type="slidenum">
              <a:rPr lang="en-US"/>
              <a:pPr/>
              <a:t>3</a:t>
            </a:fld>
            <a:endParaRPr lang="en-US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19A99F-6ECF-470C-B7DB-A7C88D0CAAE3}" type="slidenum">
              <a:rPr lang="en-US"/>
              <a:pPr/>
              <a:t>4</a:t>
            </a:fld>
            <a:endParaRPr lang="en-US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F3FA6A-F816-491B-A329-D58B6BB1AF31}" type="slidenum">
              <a:rPr lang="en-US"/>
              <a:pPr/>
              <a:t>5</a:t>
            </a:fld>
            <a:endParaRPr lang="en-US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0172CD-15E6-4F64-A90B-E20F1B73A383}" type="slidenum">
              <a:rPr lang="en-US"/>
              <a:pPr/>
              <a:t>7</a:t>
            </a:fld>
            <a:endParaRPr lang="en-US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555BDD-1236-4A33-BE27-F25704446EBE}" type="slidenum">
              <a:rPr lang="en-US"/>
              <a:pPr/>
              <a:t>8</a:t>
            </a:fld>
            <a:endParaRPr 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80C10D-3297-44AB-97B6-4E0783CA6A2B}" type="slidenum">
              <a:rPr lang="en-US"/>
              <a:pPr/>
              <a:t>9</a:t>
            </a:fld>
            <a:endParaRPr lang="en-US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A6ABC93-361F-40AC-9B3E-73273B896910}" type="slidenum">
              <a:rPr lang="en-US"/>
              <a:pPr/>
              <a:t>10</a:t>
            </a:fld>
            <a:endParaRPr lang="en-US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1515D-08A1-4BA4-AEB6-F785FAE7C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7A5A9-BAFE-47FE-8BF5-F45C68E79A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15CD8-C36B-461C-A011-EE40A75F3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100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58EE4686-DAFD-4E90-9BE9-167F538765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EE491-73CA-48CE-8E7F-519C613FF4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1A9BD-6B24-4E1B-865A-06ED58E8DB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A5F47-56BE-42B3-93FB-1FAA15FF4A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48715-C3DD-4A63-AAA3-C614396ED7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DFA92-B7DE-4625-98C2-1CB4CEC2DA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30BC9-B5B8-494C-A7D6-CD0883868D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41616-AC03-4469-AD21-599A0335C5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5C3A9-AD6F-4EF0-8B99-0621C2B11F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10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A4165B-D495-4FBC-953C-BCEFADC3AE2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MICROSOFT EXCEL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 smtClean="0"/>
              <a:t>ИНФОРМАТИКА </a:t>
            </a:r>
            <a:r>
              <a:rPr lang="sr-Cyrl-CS" sz="1400" b="1" dirty="0" smtClean="0"/>
              <a:t>У ЗДРАВСТВУ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08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 smtClean="0"/>
              <a:t>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Наставна </a:t>
            </a:r>
            <a:r>
              <a:rPr lang="sr-Latn-CS" sz="1400" dirty="0"/>
              <a:t>јединица: 	</a:t>
            </a:r>
            <a:r>
              <a:rPr lang="sr-Latn-CS" sz="1400" b="1" dirty="0" smtClean="0"/>
              <a:t>Microsoft </a:t>
            </a:r>
            <a:r>
              <a:rPr lang="sr-Latn-CS" sz="1400" b="1" dirty="0"/>
              <a:t>Excel </a:t>
            </a:r>
            <a:r>
              <a:rPr lang="sr-Latn-CS" sz="1400" b="1" dirty="0" smtClean="0"/>
              <a:t>200</a:t>
            </a:r>
            <a:r>
              <a:rPr lang="sr-Cyrl-RS" sz="1400" b="1" dirty="0" smtClean="0"/>
              <a:t>7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Програм за табеларне </a:t>
            </a:r>
            <a:r>
              <a:rPr lang="ru-RU" sz="1400" b="1" dirty="0" smtClean="0"/>
              <a:t>прорачуне (наставак).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2017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467B8B-49C9-4B9D-8834-37AF5A763AA1}" type="slidenum">
              <a:rPr lang="en-US"/>
              <a:pPr/>
              <a:t>10</a:t>
            </a:fld>
            <a:endParaRPr lang="en-US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Изглед менија за уметање функција</a:t>
            </a:r>
            <a:r>
              <a:rPr lang="sr-Latn-CS" sz="3600" smtClean="0"/>
              <a:t> </a:t>
            </a:r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5450" y="1460500"/>
            <a:ext cx="5576888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BD346-A34A-4022-A4CB-FEE01357ADB2}" type="slidenum">
              <a:rPr lang="en-US"/>
              <a:pPr/>
              <a:t>11</a:t>
            </a:fld>
            <a:endParaRPr lang="en-US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Унос параметара формуле </a:t>
            </a:r>
            <a:r>
              <a:rPr lang="sr-Cyrl-RS" i="1" smtClean="0"/>
              <a:t>за сабирање</a:t>
            </a:r>
            <a:endParaRPr lang="sr-Latn-CS" smtClean="0"/>
          </a:p>
        </p:txBody>
      </p:sp>
      <p:pic>
        <p:nvPicPr>
          <p:cNvPr id="5530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63" y="1733550"/>
            <a:ext cx="843915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2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BD346-A34A-4022-A4CB-FEE01357ADB2}" type="slidenum">
              <a:rPr lang="en-US"/>
              <a:pPr/>
              <a:t>12</a:t>
            </a:fld>
            <a:endParaRPr lang="en-US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Унос параметара формуле </a:t>
            </a:r>
            <a:r>
              <a:rPr lang="sr-Cyrl-RS" i="1" smtClean="0"/>
              <a:t>за израчунање средине</a:t>
            </a:r>
            <a:endParaRPr lang="sr-Latn-CS" smtClean="0"/>
          </a:p>
        </p:txBody>
      </p:sp>
      <p:sp>
        <p:nvSpPr>
          <p:cNvPr id="55302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t="2209" r="52284" b="48202"/>
          <a:stretch>
            <a:fillRect/>
          </a:stretch>
        </p:blipFill>
        <p:spPr bwMode="auto">
          <a:xfrm>
            <a:off x="766379" y="1414228"/>
            <a:ext cx="7937355" cy="495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37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48732D-320B-4451-A49F-AB781D37B09C}" type="slidenum">
              <a:rPr lang="en-US"/>
              <a:pPr/>
              <a:t>13</a:t>
            </a:fld>
            <a:endParaRPr lang="en-US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Графика</a:t>
            </a:r>
            <a:endParaRPr lang="sr-Latn-CS" smtClean="0"/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b="1" i="1" smtClean="0"/>
              <a:t>Pie</a:t>
            </a:r>
            <a:r>
              <a:rPr lang="en-GB" sz="2800" smtClean="0"/>
              <a:t> (пита, која се користи за приказивање релација између делова целине), </a:t>
            </a:r>
            <a:endParaRPr lang="sr-Cyrl-CS" sz="2800" smtClean="0"/>
          </a:p>
          <a:p>
            <a:pPr eaLnBrk="1" hangingPunct="1"/>
            <a:r>
              <a:rPr lang="en-GB" sz="2800" b="1" i="1" smtClean="0"/>
              <a:t>Bar</a:t>
            </a:r>
            <a:r>
              <a:rPr lang="en-GB" sz="2800" smtClean="0"/>
              <a:t> (хоризонталне црте, које се користе за поређење вредности у временском домену), </a:t>
            </a:r>
            <a:endParaRPr lang="sr-Cyrl-CS" sz="2800" smtClean="0"/>
          </a:p>
          <a:p>
            <a:pPr eaLnBrk="1" hangingPunct="1"/>
            <a:r>
              <a:rPr lang="en-GB" sz="2800" b="1" i="1" smtClean="0"/>
              <a:t>Column</a:t>
            </a:r>
            <a:r>
              <a:rPr lang="en-GB" sz="2800" smtClean="0"/>
              <a:t> (вертикалне црте, сличне хоризонталнима), </a:t>
            </a:r>
            <a:endParaRPr lang="sr-Cyrl-CS" sz="2800" smtClean="0"/>
          </a:p>
          <a:p>
            <a:pPr eaLnBrk="1" hangingPunct="1"/>
            <a:r>
              <a:rPr lang="en-GB" sz="2800" b="1" i="1" smtClean="0"/>
              <a:t>Line</a:t>
            </a:r>
            <a:r>
              <a:rPr lang="en-GB" sz="2800" smtClean="0"/>
              <a:t> (најбоље приказује трендове и промене које се јављају током времена</a:t>
            </a:r>
            <a:r>
              <a:rPr lang="sr-Latn-RS" sz="2800" smtClean="0"/>
              <a:t>)</a:t>
            </a:r>
            <a:r>
              <a:rPr lang="en-GB" sz="2800" smtClean="0"/>
              <a:t> и </a:t>
            </a:r>
            <a:endParaRPr lang="sr-Cyrl-CS" sz="2800" smtClean="0"/>
          </a:p>
          <a:p>
            <a:pPr eaLnBrk="1" hangingPunct="1"/>
            <a:r>
              <a:rPr lang="en-GB" sz="2800" b="1" i="1" smtClean="0"/>
              <a:t>Area</a:t>
            </a:r>
            <a:r>
              <a:rPr lang="en-GB" sz="2800" smtClean="0"/>
              <a:t> (области, служе за приказивање промене у вредностима)</a:t>
            </a:r>
            <a:endParaRPr lang="sr-Latn-CS" sz="2800" smtClean="0"/>
          </a:p>
        </p:txBody>
      </p:sp>
      <p:sp>
        <p:nvSpPr>
          <p:cNvPr id="73734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47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49ABA3-45B9-4571-9F02-A5DA4D74C0CE}" type="slidenum">
              <a:rPr lang="en-US"/>
              <a:pPr/>
              <a:t>14</a:t>
            </a:fld>
            <a:endParaRPr lang="en-US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Графика</a:t>
            </a:r>
            <a:endParaRPr lang="sr-Latn-CS" smtClean="0"/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b="1" i="1" smtClean="0"/>
              <a:t>Data Series</a:t>
            </a:r>
            <a:r>
              <a:rPr lang="en-GB" smtClean="0"/>
              <a:t> - серије података</a:t>
            </a:r>
            <a:endParaRPr lang="sr-Latn-RS" smtClean="0"/>
          </a:p>
          <a:p>
            <a:pPr lvl="1" eaLnBrk="1" hangingPunct="1"/>
            <a:r>
              <a:rPr lang="sr-Cyrl-RS" smtClean="0"/>
              <a:t>г</a:t>
            </a:r>
            <a:r>
              <a:rPr lang="en-GB" smtClean="0"/>
              <a:t>рупе података повезаних неким релацијама, као што су месечни приходи продајне групе</a:t>
            </a:r>
            <a:endParaRPr lang="sr-Cyrl-CS" smtClean="0"/>
          </a:p>
          <a:p>
            <a:pPr eaLnBrk="1" hangingPunct="1"/>
            <a:r>
              <a:rPr lang="en-GB" b="1" i="1" smtClean="0"/>
              <a:t>Axis</a:t>
            </a:r>
            <a:r>
              <a:rPr lang="en-GB" smtClean="0"/>
              <a:t> - оса</a:t>
            </a:r>
            <a:endParaRPr lang="sr-Cyrl-RS" smtClean="0"/>
          </a:p>
          <a:p>
            <a:pPr eaLnBrk="1" hangingPunct="1"/>
            <a:r>
              <a:rPr lang="en-GB" b="1" i="1" smtClean="0"/>
              <a:t>Legend</a:t>
            </a:r>
            <a:r>
              <a:rPr lang="en-GB" smtClean="0"/>
              <a:t> - легенда</a:t>
            </a:r>
            <a:endParaRPr lang="sr-Latn-CS" smtClean="0"/>
          </a:p>
        </p:txBody>
      </p:sp>
      <p:sp>
        <p:nvSpPr>
          <p:cNvPr id="74758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24E777-C176-4260-84C0-F87C31820B89}" type="slidenum">
              <a:rPr lang="en-US"/>
              <a:pPr/>
              <a:t>15</a:t>
            </a:fld>
            <a:endParaRPr lang="en-US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i="1" smtClean="0"/>
              <a:t>Цртање </a:t>
            </a:r>
            <a:r>
              <a:rPr lang="en-GB" i="1" smtClean="0"/>
              <a:t>графикона</a:t>
            </a:r>
            <a:r>
              <a:rPr lang="sr-Latn-CS" smtClean="0"/>
              <a:t> </a:t>
            </a:r>
          </a:p>
        </p:txBody>
      </p:sp>
      <p:sp>
        <p:nvSpPr>
          <p:cNvPr id="75782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l="5467" t="2380" r="67916" b="87915"/>
          <a:stretch>
            <a:fillRect/>
          </a:stretch>
        </p:blipFill>
        <p:spPr bwMode="auto">
          <a:xfrm>
            <a:off x="660399" y="1430866"/>
            <a:ext cx="7857067" cy="310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/>
          <a:srcRect l="36707" r="50275" b="87973"/>
          <a:stretch>
            <a:fillRect/>
          </a:stretch>
        </p:blipFill>
        <p:spPr bwMode="auto">
          <a:xfrm>
            <a:off x="3097429" y="4880407"/>
            <a:ext cx="2786904" cy="147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24E777-C176-4260-84C0-F87C31820B89}" type="slidenum">
              <a:rPr lang="en-US"/>
              <a:pPr/>
              <a:t>16</a:t>
            </a:fld>
            <a:endParaRPr lang="en-US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Одређивање типа графикона</a:t>
            </a:r>
            <a:r>
              <a:rPr lang="sr-Latn-CS" smtClean="0"/>
              <a:t> </a:t>
            </a:r>
          </a:p>
        </p:txBody>
      </p:sp>
      <p:pic>
        <p:nvPicPr>
          <p:cNvPr id="7578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4263" y="1439863"/>
            <a:ext cx="7246937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2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68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AB8CF8-E2D2-4249-AB32-7F900EC96701}" type="slidenum">
              <a:rPr lang="en-US"/>
              <a:pPr/>
              <a:t>17</a:t>
            </a:fld>
            <a:endParaRPr lang="en-US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Давање имена серијама података</a:t>
            </a:r>
            <a:r>
              <a:rPr lang="sr-Latn-CS" sz="3600" smtClean="0"/>
              <a:t> </a:t>
            </a:r>
          </a:p>
        </p:txBody>
      </p:sp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5800" y="1566668"/>
            <a:ext cx="5604933" cy="381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6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4" cstate="print"/>
          <a:srcRect l="55940" t="42709" r="31353" b="26879"/>
          <a:stretch>
            <a:fillRect/>
          </a:stretch>
        </p:blipFill>
        <p:spPr bwMode="auto">
          <a:xfrm>
            <a:off x="262471" y="1462625"/>
            <a:ext cx="2971800" cy="3346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print"/>
          <a:srcRect l="22992" t="28485" r="59764" b="56536"/>
          <a:stretch>
            <a:fillRect/>
          </a:stretch>
        </p:blipFill>
        <p:spPr bwMode="auto">
          <a:xfrm>
            <a:off x="249433" y="4804353"/>
            <a:ext cx="2942500" cy="16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78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137EC74-BF22-48E3-9EAB-118D70DEA5BA}" type="slidenum">
              <a:rPr lang="en-US"/>
              <a:pPr/>
              <a:t>18</a:t>
            </a:fld>
            <a:endParaRPr lang="en-US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Подешавања </a:t>
            </a:r>
            <a:r>
              <a:rPr lang="sr-Cyrl-CS" sz="3600" i="1" smtClean="0"/>
              <a:t>назива </a:t>
            </a:r>
            <a:r>
              <a:rPr lang="en-GB" sz="3600" i="1" smtClean="0"/>
              <a:t>графикона</a:t>
            </a:r>
            <a:r>
              <a:rPr lang="sr-Latn-CS" sz="3600" smtClean="0"/>
              <a:t> </a:t>
            </a:r>
          </a:p>
        </p:txBody>
      </p:sp>
      <p:pic>
        <p:nvPicPr>
          <p:cNvPr id="7782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1538" y="1677988"/>
            <a:ext cx="7539037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0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88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783BD8-2BE1-4892-BE44-C6623FEB99B7}" type="slidenum">
              <a:rPr lang="en-US"/>
              <a:pPr/>
              <a:t>19</a:t>
            </a:fld>
            <a:endParaRPr lang="en-US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Избор локације графикона</a:t>
            </a:r>
            <a:r>
              <a:rPr lang="sr-Latn-CS" smtClean="0"/>
              <a:t> </a:t>
            </a:r>
          </a:p>
        </p:txBody>
      </p:sp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8490" y="1700283"/>
            <a:ext cx="6344708" cy="279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4" cstate="print"/>
          <a:srcRect l="72261" t="3693" r="16310" b="81045"/>
          <a:stretch>
            <a:fillRect/>
          </a:stretch>
        </p:blipFill>
        <p:spPr bwMode="auto">
          <a:xfrm>
            <a:off x="177342" y="2019175"/>
            <a:ext cx="2447325" cy="1909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460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BA6F5B-C0EC-48A0-A8E8-15E1E4DAEFC6}" type="slidenum">
              <a:rPr lang="en-US"/>
              <a:pPr/>
              <a:t>2</a:t>
            </a:fld>
            <a:endParaRPr lang="en-US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Рад са формулама</a:t>
            </a:r>
            <a:endParaRPr lang="sr-Latn-CS" sz="3600" smtClean="0"/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GB" sz="2400" smtClean="0"/>
              <a:t>Формуле могу да садрже операторе, референце на ћелије, константе, итд</a:t>
            </a:r>
            <a:endParaRPr lang="sr-Cyrl-CS" sz="2400" smtClean="0"/>
          </a:p>
          <a:p>
            <a:pPr eaLnBrk="1" hangingPunct="1">
              <a:lnSpc>
                <a:spcPct val="95000"/>
              </a:lnSpc>
            </a:pPr>
            <a:r>
              <a:rPr lang="en-GB" sz="2400" smtClean="0"/>
              <a:t>Свака формула </a:t>
            </a:r>
            <a:r>
              <a:rPr lang="en-GB" sz="2400" i="1" smtClean="0"/>
              <a:t>мора</a:t>
            </a:r>
            <a:r>
              <a:rPr lang="en-GB" sz="2400" smtClean="0"/>
              <a:t> почети знаком једнакости да би је </a:t>
            </a:r>
            <a:r>
              <a:rPr lang="en-GB" sz="2400" i="1" smtClean="0"/>
              <a:t>Excel</a:t>
            </a:r>
            <a:r>
              <a:rPr lang="en-GB" sz="2400" smtClean="0"/>
              <a:t> правилно протумачио</a:t>
            </a:r>
            <a:endParaRPr lang="sr-Cyrl-CS" sz="2400" smtClean="0"/>
          </a:p>
          <a:p>
            <a:pPr eaLnBrk="1" hangingPunct="1">
              <a:lnSpc>
                <a:spcPct val="95000"/>
              </a:lnSpc>
            </a:pPr>
            <a:r>
              <a:rPr lang="en-GB" sz="2400" smtClean="0"/>
              <a:t>Математички оператори које </a:t>
            </a:r>
            <a:r>
              <a:rPr lang="en-GB" sz="2400" i="1" smtClean="0"/>
              <a:t>Excel</a:t>
            </a:r>
            <a:r>
              <a:rPr lang="en-GB" sz="2400" smtClean="0"/>
              <a:t> препознаје су</a:t>
            </a:r>
            <a:endParaRPr lang="sr-Cyrl-CS" sz="2400" smtClean="0"/>
          </a:p>
          <a:p>
            <a:pPr lvl="1" eaLnBrk="1" hangingPunct="1">
              <a:lnSpc>
                <a:spcPct val="95000"/>
              </a:lnSpc>
            </a:pPr>
            <a:r>
              <a:rPr lang="en-GB" sz="2000" smtClean="0"/>
              <a:t>степеновање (^), сабирање (+), одузимање (-), множење (*) и дељење (/)</a:t>
            </a:r>
            <a:endParaRPr lang="sr-Cyrl-CS" sz="2000" smtClean="0"/>
          </a:p>
          <a:p>
            <a:pPr eaLnBrk="1" hangingPunct="1">
              <a:lnSpc>
                <a:spcPct val="95000"/>
              </a:lnSpc>
            </a:pPr>
            <a:r>
              <a:rPr lang="en-GB" sz="2400" smtClean="0"/>
              <a:t>Операције се у оквиру формуле изводе природним редоследом - слева надесно</a:t>
            </a:r>
            <a:endParaRPr lang="sr-Cyrl-CS" sz="2400" smtClean="0"/>
          </a:p>
          <a:p>
            <a:pPr eaLnBrk="1" hangingPunct="1">
              <a:lnSpc>
                <a:spcPct val="95000"/>
              </a:lnSpc>
            </a:pPr>
            <a:r>
              <a:rPr lang="en-GB" sz="2400" smtClean="0"/>
              <a:t>"Најстарија" операција је степеновање, следећа категорија су множење и дељење, а у последњу спадају сабирање и одузимање</a:t>
            </a:r>
            <a:endParaRPr lang="sr-Latn-CS" sz="2400" smtClean="0"/>
          </a:p>
        </p:txBody>
      </p:sp>
      <p:sp>
        <p:nvSpPr>
          <p:cNvPr id="46086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98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3F8267-350F-4764-8778-71FB456A9E28}" type="slidenum">
              <a:rPr lang="en-US"/>
              <a:pPr/>
              <a:t>20</a:t>
            </a:fld>
            <a:endParaRPr lang="en-US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i="1" smtClean="0"/>
              <a:t>Коначни изглед</a:t>
            </a:r>
            <a:r>
              <a:rPr lang="en-GB" i="1" smtClean="0"/>
              <a:t> графикона</a:t>
            </a:r>
            <a:r>
              <a:rPr lang="sr-Latn-CS" smtClean="0"/>
              <a:t> </a:t>
            </a:r>
          </a:p>
        </p:txBody>
      </p:sp>
      <p:pic>
        <p:nvPicPr>
          <p:cNvPr id="7987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6950" y="1524000"/>
            <a:ext cx="7519988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8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41F36E4-36E2-4C82-8406-CAF3E2824A1B}" type="slidenum">
              <a:rPr lang="en-US"/>
              <a:pPr/>
              <a:t>3</a:t>
            </a:fld>
            <a:endParaRPr lang="en-US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Рад са формулама</a:t>
            </a:r>
            <a:r>
              <a:rPr lang="sr-Cyrl-CS" sz="3600" smtClean="0"/>
              <a:t> - </a:t>
            </a:r>
            <a:r>
              <a:rPr lang="en-GB" sz="3600" smtClean="0"/>
              <a:t>Сабирање три броја коришћењем формуле</a:t>
            </a:r>
            <a:r>
              <a:rPr lang="sr-Latn-CS" sz="3600" smtClean="0"/>
              <a:t> </a:t>
            </a:r>
          </a:p>
        </p:txBody>
      </p:sp>
      <p:pic>
        <p:nvPicPr>
          <p:cNvPr id="4710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6988" y="1530350"/>
            <a:ext cx="6594475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8422F9-930D-4734-B62A-4B08709DC136}" type="slidenum">
              <a:rPr lang="en-US"/>
              <a:pPr/>
              <a:t>4</a:t>
            </a:fld>
            <a:endParaRPr lang="en-US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Изглед </a:t>
            </a:r>
            <a:r>
              <a:rPr lang="en-US" sz="3600" i="1" smtClean="0"/>
              <a:t>картице </a:t>
            </a:r>
            <a:r>
              <a:rPr lang="en-GB" sz="3600" i="1" smtClean="0"/>
              <a:t>View</a:t>
            </a:r>
            <a:r>
              <a:rPr lang="en-US" sz="3600" i="1" smtClean="0"/>
              <a:t> и прозора Formulas</a:t>
            </a:r>
            <a:endParaRPr lang="sr-Latn-CS" sz="3600" smtClean="0"/>
          </a:p>
        </p:txBody>
      </p:sp>
      <p:sp>
        <p:nvSpPr>
          <p:cNvPr id="48134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pic>
        <p:nvPicPr>
          <p:cNvPr id="481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1423988"/>
            <a:ext cx="6078537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/>
          <a:srcRect l="17962" t="1966" r="73488" b="71242"/>
          <a:stretch>
            <a:fillRect/>
          </a:stretch>
        </p:blipFill>
        <p:spPr bwMode="auto">
          <a:xfrm>
            <a:off x="521142" y="1434768"/>
            <a:ext cx="1993457" cy="309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4CDC8FA-B442-4F69-8FD3-436D558A3CE2}" type="slidenum">
              <a:rPr lang="en-US"/>
              <a:pPr/>
              <a:t>5</a:t>
            </a:fld>
            <a:endParaRPr lang="en-US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Копирање и пребацивање формула</a:t>
            </a:r>
            <a:r>
              <a:rPr lang="sr-Latn-CS" sz="3600" smtClean="0"/>
              <a:t> </a:t>
            </a:r>
          </a:p>
        </p:txBody>
      </p:sp>
      <p:pic>
        <p:nvPicPr>
          <p:cNvPr id="4915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50" y="1514475"/>
            <a:ext cx="4786313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9838" y="1531938"/>
            <a:ext cx="4051300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smtClean="0"/>
              <a:t>Копирање и пребацивање формула</a:t>
            </a:r>
            <a:r>
              <a:rPr lang="sr-Latn-CS" smtClean="0"/>
              <a:t>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200" smtClean="0"/>
              <a:t>На пример, ако у некој табели имате податке који су распоређени по редовима, и на крају првог креирате формулу </a:t>
            </a:r>
            <a:r>
              <a:rPr lang="en-GB" sz="2200" smtClean="0"/>
              <a:t>A</a:t>
            </a:r>
            <a:r>
              <a:rPr lang="sr-Cyrl-CS" sz="2200" smtClean="0"/>
              <a:t>1+</a:t>
            </a:r>
            <a:r>
              <a:rPr lang="en-GB" sz="2200" smtClean="0"/>
              <a:t>C</a:t>
            </a:r>
            <a:r>
              <a:rPr lang="sr-Cyrl-CS" sz="2200" smtClean="0"/>
              <a:t>1*</a:t>
            </a:r>
            <a:r>
              <a:rPr lang="en-GB" sz="2200" smtClean="0"/>
              <a:t>D</a:t>
            </a:r>
            <a:r>
              <a:rPr lang="sr-Cyrl-CS" sz="2200" smtClean="0"/>
              <a:t>1 по операцији аутоматског попуњавања надоле ћелије са формулом оне ће садржавати формуле</a:t>
            </a:r>
          </a:p>
          <a:p>
            <a:pPr lvl="1"/>
            <a:r>
              <a:rPr lang="en-GB" sz="1800" smtClean="0"/>
              <a:t>A</a:t>
            </a:r>
            <a:r>
              <a:rPr lang="sr-Cyrl-CS" sz="1800" smtClean="0"/>
              <a:t>2+</a:t>
            </a:r>
            <a:r>
              <a:rPr lang="en-GB" sz="1800" smtClean="0"/>
              <a:t>C</a:t>
            </a:r>
            <a:r>
              <a:rPr lang="sr-Cyrl-CS" sz="1800" smtClean="0"/>
              <a:t>2*</a:t>
            </a:r>
            <a:r>
              <a:rPr lang="en-GB" sz="1800" smtClean="0"/>
              <a:t>D</a:t>
            </a:r>
            <a:r>
              <a:rPr lang="sr-Cyrl-CS" sz="1800" smtClean="0"/>
              <a:t>2, </a:t>
            </a:r>
          </a:p>
          <a:p>
            <a:pPr lvl="1"/>
            <a:r>
              <a:rPr lang="en-GB" sz="1800" smtClean="0"/>
              <a:t>A</a:t>
            </a:r>
            <a:r>
              <a:rPr lang="sr-Cyrl-CS" sz="1800" smtClean="0"/>
              <a:t>3+</a:t>
            </a:r>
            <a:r>
              <a:rPr lang="en-GB" sz="1800" smtClean="0"/>
              <a:t>C</a:t>
            </a:r>
            <a:r>
              <a:rPr lang="sr-Cyrl-CS" sz="1800" smtClean="0"/>
              <a:t>3*</a:t>
            </a:r>
            <a:r>
              <a:rPr lang="en-GB" sz="1800" smtClean="0"/>
              <a:t>D</a:t>
            </a:r>
            <a:r>
              <a:rPr lang="sr-Cyrl-CS" sz="1800" smtClean="0"/>
              <a:t>3, </a:t>
            </a:r>
          </a:p>
          <a:p>
            <a:pPr lvl="1"/>
            <a:r>
              <a:rPr lang="sr-Cyrl-CS" sz="1800" smtClean="0"/>
              <a:t>...</a:t>
            </a:r>
            <a:endParaRPr lang="en-US" sz="1800" smtClean="0"/>
          </a:p>
          <a:p>
            <a:r>
              <a:rPr lang="en-GB" sz="2200" smtClean="0"/>
              <a:t>Да би референца ћелије постала апсолутна, морате додати знак за долар (</a:t>
            </a:r>
            <a:r>
              <a:rPr lang="en-GB" sz="2200" b="1" i="1" smtClean="0"/>
              <a:t>$</a:t>
            </a:r>
            <a:r>
              <a:rPr lang="en-GB" sz="2200" smtClean="0"/>
              <a:t>) испред слова колоне или броја реда који чине адресу</a:t>
            </a:r>
            <a:r>
              <a:rPr lang="sr-Cyrl-RS" sz="2200" smtClean="0"/>
              <a:t>, </a:t>
            </a:r>
            <a:r>
              <a:rPr lang="en-GB" sz="2200" smtClean="0"/>
              <a:t>$А2/2</a:t>
            </a:r>
            <a:endParaRPr lang="sr-Cyrl-RS" sz="2200" smtClean="0"/>
          </a:p>
          <a:p>
            <a:pPr lvl="1"/>
            <a:r>
              <a:rPr lang="sr-Cyrl-RS" sz="2200" smtClean="0"/>
              <a:t>а</a:t>
            </a:r>
            <a:r>
              <a:rPr lang="en-GB" sz="2200" smtClean="0"/>
              <a:t>ко сте ову формулу имали у ћелији C2 и прекопирали је у ћелију D10, резултат би била формула $А10/2</a:t>
            </a:r>
            <a:endParaRPr lang="en-US" sz="22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21BEC-7CAF-4E50-A823-A172090FDD9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9B94D9-ECD5-474B-A9D8-EA39EE8C1D33}" type="slidenum">
              <a:rPr lang="en-US"/>
              <a:pPr/>
              <a:t>7</a:t>
            </a:fld>
            <a:endParaRPr lang="en-US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Аутоматско попуњавање коришћењем формула</a:t>
            </a:r>
            <a:r>
              <a:rPr lang="sr-Latn-CS" sz="3600" smtClean="0"/>
              <a:t> </a:t>
            </a:r>
          </a:p>
        </p:txBody>
      </p:sp>
      <p:pic>
        <p:nvPicPr>
          <p:cNvPr id="5018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325" y="1558925"/>
            <a:ext cx="6543675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522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61823F3-A9E5-4722-824A-2DD7D843F555}" type="slidenum">
              <a:rPr lang="en-US"/>
              <a:pPr/>
              <a:t>8</a:t>
            </a:fld>
            <a:endParaRPr 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Сабирање бројева коришћењем уграђене функције SUM</a:t>
            </a:r>
            <a:endParaRPr lang="sr-Latn-CS" sz="3600" smtClean="0"/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1775"/>
            <a:ext cx="8291513" cy="4729163"/>
          </a:xfrm>
        </p:spPr>
        <p:txBody>
          <a:bodyPr/>
          <a:lstStyle/>
          <a:p>
            <a:pPr eaLnBrk="1" hangingPunct="1"/>
            <a:r>
              <a:rPr lang="en-GB" sz="2400" smtClean="0"/>
              <a:t>Функције могу користити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обичне референце на ћелије (D1), </a:t>
            </a:r>
            <a:endParaRPr lang="sr-Cyrl-CS" sz="2000" smtClean="0"/>
          </a:p>
          <a:p>
            <a:pPr lvl="1" eaLnBrk="1" hangingPunct="1"/>
            <a:r>
              <a:rPr lang="en-GB" sz="2000" smtClean="0"/>
              <a:t>области (А2:C5), </a:t>
            </a:r>
            <a:endParaRPr lang="sr-Cyrl-CS" sz="2000" smtClean="0"/>
          </a:p>
          <a:p>
            <a:pPr lvl="1" eaLnBrk="1" hangingPunct="1"/>
            <a:r>
              <a:rPr lang="en-GB" sz="2000" smtClean="0"/>
              <a:t>имена области (порез) или</a:t>
            </a:r>
            <a:r>
              <a:rPr lang="sr-Cyrl-CS" sz="2000" smtClean="0"/>
              <a:t> к</a:t>
            </a:r>
            <a:r>
              <a:rPr lang="en-GB" sz="2000" smtClean="0"/>
              <a:t>онстанте (37.3)</a:t>
            </a:r>
            <a:endParaRPr lang="sr-Latn-CS" sz="2000" smtClean="0"/>
          </a:p>
        </p:txBody>
      </p:sp>
      <p:pic>
        <p:nvPicPr>
          <p:cNvPr id="5223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7188" y="3233738"/>
            <a:ext cx="5529262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1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532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70E5ED-5E1F-4ABB-83C6-FAB9EF4CBCBB}" type="slidenum">
              <a:rPr lang="en-US"/>
              <a:pPr/>
              <a:t>9</a:t>
            </a:fld>
            <a:endParaRPr lang="en-US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У</a:t>
            </a:r>
            <a:r>
              <a:rPr lang="sr-Cyrl-CS" sz="3600" i="1" smtClean="0"/>
              <a:t>м</a:t>
            </a:r>
            <a:r>
              <a:rPr lang="en-GB" sz="3600" i="1" smtClean="0"/>
              <a:t>етање функције коришћењем </a:t>
            </a:r>
            <a:r>
              <a:rPr lang="sr-Cyrl-RS" sz="3600" i="1" smtClean="0"/>
              <a:t>команде </a:t>
            </a:r>
            <a:r>
              <a:rPr lang="en-GB" sz="3600" i="1" smtClean="0"/>
              <a:t>Insert</a:t>
            </a:r>
            <a:r>
              <a:rPr lang="sr-Cyrl-RS" sz="3600" i="1" smtClean="0"/>
              <a:t> </a:t>
            </a:r>
            <a:r>
              <a:rPr lang="en-GB" sz="3600" i="1" smtClean="0"/>
              <a:t>Function</a:t>
            </a:r>
            <a:r>
              <a:rPr lang="sr-Latn-CS" sz="3600" smtClean="0"/>
              <a:t> </a:t>
            </a:r>
          </a:p>
        </p:txBody>
      </p:sp>
      <p:pic>
        <p:nvPicPr>
          <p:cNvPr id="5325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" y="1582738"/>
            <a:ext cx="7808912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113</TotalTime>
  <Words>1954</Words>
  <Application>Microsoft Office PowerPoint</Application>
  <PresentationFormat>On-screen Show (4:3)</PresentationFormat>
  <Paragraphs>145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FIT slajd predavanja</vt:lpstr>
      <vt:lpstr>      MICROSOFT EXCEL</vt:lpstr>
      <vt:lpstr>Рад са формулама</vt:lpstr>
      <vt:lpstr>Рад са формулама - Сабирање три броја коришћењем формуле </vt:lpstr>
      <vt:lpstr>Изглед картице View и прозора Formulas</vt:lpstr>
      <vt:lpstr>Копирање и пребацивање формула </vt:lpstr>
      <vt:lpstr>Копирање и пребацивање формула </vt:lpstr>
      <vt:lpstr>Аутоматско попуњавање коришћењем формула </vt:lpstr>
      <vt:lpstr>Сабирање бројева коришћењем уграђене функције SUM</vt:lpstr>
      <vt:lpstr>Уметање функције коришћењем команде Insert Function </vt:lpstr>
      <vt:lpstr>Изглед менија за уметање функција </vt:lpstr>
      <vt:lpstr>Унос параметара формуле за сабирање</vt:lpstr>
      <vt:lpstr>Унос параметара формуле за израчунање средине</vt:lpstr>
      <vt:lpstr>Графика</vt:lpstr>
      <vt:lpstr>Графика</vt:lpstr>
      <vt:lpstr>Цртање графикона </vt:lpstr>
      <vt:lpstr>Одређивање типа графикона </vt:lpstr>
      <vt:lpstr>Давање имена серијама података </vt:lpstr>
      <vt:lpstr>Подешавања назива графикона </vt:lpstr>
      <vt:lpstr>Избор локације графикона </vt:lpstr>
      <vt:lpstr>Коначни изглед графикона 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166</cp:revision>
  <dcterms:created xsi:type="dcterms:W3CDTF">2006-09-26T20:52:51Z</dcterms:created>
  <dcterms:modified xsi:type="dcterms:W3CDTF">2018-02-04T15:02:38Z</dcterms:modified>
</cp:coreProperties>
</file>